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57" r:id="rId3"/>
    <p:sldId id="265" r:id="rId4"/>
    <p:sldId id="264" r:id="rId5"/>
    <p:sldId id="269" r:id="rId6"/>
    <p:sldId id="258" r:id="rId7"/>
    <p:sldId id="266" r:id="rId8"/>
    <p:sldId id="259" r:id="rId9"/>
    <p:sldId id="267" r:id="rId10"/>
    <p:sldId id="260" r:id="rId11"/>
    <p:sldId id="268" r:id="rId12"/>
    <p:sldId id="261" r:id="rId13"/>
    <p:sldId id="270" r:id="rId14"/>
    <p:sldId id="262" r:id="rId15"/>
    <p:sldId id="271" r:id="rId16"/>
    <p:sldId id="263" r:id="rId17"/>
    <p:sldId id="272" r:id="rId18"/>
    <p:sldId id="273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B54654-9259-4433-A911-8E1F72262C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DC28A4-7E9C-48B8-8762-4551B8A52EBE}" type="slidenum">
              <a:rPr lang="en-US"/>
              <a:pPr/>
              <a:t>1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051D6-69B5-4E52-B735-0F52DB5C3FEA}" type="slidenum">
              <a:rPr lang="en-US"/>
              <a:pPr/>
              <a:t>10</a:t>
            </a:fld>
            <a:endParaRPr 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8DEB85-329B-4448-8AF6-1025639229E7}" type="slidenum">
              <a:rPr lang="en-US"/>
              <a:pPr/>
              <a:t>11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FB981B-34DE-428C-99B5-3A9CD2B2C790}" type="slidenum">
              <a:rPr lang="en-US"/>
              <a:pPr/>
              <a:t>12</a:t>
            </a:fld>
            <a:endParaRPr 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B7C0D-8C49-4AB7-AF09-491D03061A3D}" type="slidenum">
              <a:rPr lang="en-US"/>
              <a:pPr/>
              <a:t>13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06DB9-4FD9-4EA0-96C1-D1A8A3329071}" type="slidenum">
              <a:rPr lang="en-US"/>
              <a:pPr/>
              <a:t>14</a:t>
            </a:fld>
            <a:endParaRPr 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2AFFE7-6F06-4607-B0F1-FE5AFADE9484}" type="slidenum">
              <a:rPr lang="en-US"/>
              <a:pPr/>
              <a:t>15</a:t>
            </a:fld>
            <a:endParaRPr 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2A6165-6D06-47B4-80B5-EA8BB02229DE}" type="slidenum">
              <a:rPr lang="en-US"/>
              <a:pPr/>
              <a:t>16</a:t>
            </a:fld>
            <a:endParaRPr 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6A08B-BB9B-4073-B077-6A0A86F5DAD8}" type="slidenum">
              <a:rPr lang="en-US"/>
              <a:pPr/>
              <a:t>17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5EEB18-EBFF-434D-B93C-B32857057BFA}" type="slidenum">
              <a:rPr lang="en-US"/>
              <a:pPr/>
              <a:t>18</a:t>
            </a:fld>
            <a:endParaRPr 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461CF9-A74C-4851-88E4-CA68F8F61177}" type="slidenum">
              <a:rPr lang="en-US"/>
              <a:pPr/>
              <a:t>2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E9D21-11F8-410F-9131-8A982199507B}" type="slidenum">
              <a:rPr lang="en-US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96DE2-C80D-4190-98FF-BF8B928C12B4}" type="slidenum">
              <a:rPr lang="en-US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5F34B6-AE04-4F1E-AC18-82E72B3F3F97}" type="slidenum">
              <a:rPr lang="en-US"/>
              <a:pPr/>
              <a:t>5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575E3-3C41-4013-9ABF-FFC8C0CA1CF9}" type="slidenum">
              <a:rPr lang="en-US"/>
              <a:pPr/>
              <a:t>6</a:t>
            </a:fld>
            <a:endParaRPr lang="en-U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14792-FBFB-4B31-BF69-569E3DFD9118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7B04EC-9DAF-476E-8469-A6258952C9E1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8B32C-C329-4A17-9137-1001D34A69F5}" type="slidenum">
              <a:rPr lang="en-US"/>
              <a:pPr/>
              <a:t>9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2299F-5F45-4348-BCB4-8FF06F33087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5643E-0B78-438C-9BF9-3C4047734E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9B73B-1BDC-4E5B-B6FC-D08CDDF8722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22DFD84-5FD0-4C10-B957-A68A7E15876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36BE83A-0494-4544-8C6A-86B03C06C2D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0BA7E-AE76-46C5-9BEE-ABEFCF0544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71653-78F4-495A-96B5-01B7CACE2C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2B444-176F-40DE-A2FB-FB5A7179E68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5E3FF-55B9-4711-9D9B-94F34F7036E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74B36-B8A4-4CB9-A004-A856668F91B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83974-2FE3-49A7-BE26-37C5812C755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C6625-F7D4-41C2-8E7F-6415B99A33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B8FDE-8E44-435F-B53D-2C4520AB36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4EED855-8D46-4F19-B631-9BCB2DFE49D4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1271" name="Picture 7" descr="top_stripe"/>
          <p:cNvPicPr>
            <a:picLocks noChangeAspect="1" noChangeArrowheads="1"/>
          </p:cNvPicPr>
          <p:nvPr/>
        </p:nvPicPr>
        <p:blipFill>
          <a:blip r:embed="rId15" cstate="print"/>
          <a:srcRect r="3999"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483350" y="560388"/>
            <a:ext cx="2463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300" b="1">
                <a:solidFill>
                  <a:schemeClr val="bg1"/>
                </a:solidFill>
                <a:latin typeface="Verdana" pitchFamily="34" charset="0"/>
              </a:rPr>
              <a:t>http://www.bized.co.uk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25400">
            <a:solidFill>
              <a:srgbClr val="17417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859588" y="6583363"/>
            <a:ext cx="22844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>
                <a:solidFill>
                  <a:schemeClr val="folHlink"/>
                </a:solidFill>
                <a:latin typeface="Verdana" pitchFamily="34" charset="0"/>
              </a:rPr>
              <a:t>Copyright 2006 – Biz/ed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5C89C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5C89C2"/>
        </a:buClr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06663"/>
            <a:ext cx="7772400" cy="701675"/>
          </a:xfrm>
        </p:spPr>
        <p:txBody>
          <a:bodyPr>
            <a:spAutoFit/>
          </a:bodyPr>
          <a:lstStyle/>
          <a:p>
            <a:r>
              <a:rPr lang="en-GB">
                <a:solidFill>
                  <a:srgbClr val="333333"/>
                </a:solidFill>
              </a:rPr>
              <a:t>The Marketing Mix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Place</a:t>
            </a:r>
          </a:p>
        </p:txBody>
      </p:sp>
      <p:pic>
        <p:nvPicPr>
          <p:cNvPr id="6150" name="Picture 6" descr="mm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713" y="1676400"/>
            <a:ext cx="8116887" cy="444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Place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The means by which products and services get from producer </a:t>
            </a:r>
            <a:br>
              <a:rPr lang="en-GB">
                <a:solidFill>
                  <a:schemeClr val="accent2"/>
                </a:solidFill>
              </a:rPr>
            </a:br>
            <a:r>
              <a:rPr lang="en-GB">
                <a:solidFill>
                  <a:schemeClr val="accent2"/>
                </a:solidFill>
              </a:rPr>
              <a:t>to consumer and where they can be accessed by the consumer</a:t>
            </a:r>
          </a:p>
          <a:p>
            <a:pPr lvl="1"/>
            <a:r>
              <a:rPr lang="en-GB"/>
              <a:t>The more places to buy the product and the easier it is made to buy it, the better for the business (and the consumer?)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Arial" charset="0"/>
              </a:rPr>
              <a:t>People</a:t>
            </a:r>
          </a:p>
        </p:txBody>
      </p:sp>
      <p:pic>
        <p:nvPicPr>
          <p:cNvPr id="7174" name="Picture 6" descr="mm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913" y="1704975"/>
            <a:ext cx="7227887" cy="4467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People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>
                <a:solidFill>
                  <a:schemeClr val="accent2"/>
                </a:solidFill>
              </a:rPr>
              <a:t>People represent the business</a:t>
            </a:r>
          </a:p>
          <a:p>
            <a:pPr lvl="1"/>
            <a:r>
              <a:rPr lang="en-GB" sz="2400"/>
              <a:t>The image they present can be important</a:t>
            </a:r>
          </a:p>
          <a:p>
            <a:pPr lvl="1"/>
            <a:r>
              <a:rPr lang="en-GB" sz="2400"/>
              <a:t>First contact often human – what is the lasting image they provide to the customer?</a:t>
            </a:r>
          </a:p>
          <a:p>
            <a:pPr lvl="1"/>
            <a:r>
              <a:rPr lang="en-GB" sz="2400"/>
              <a:t>Extent of training and knowledge </a:t>
            </a:r>
            <a:br>
              <a:rPr lang="en-GB" sz="2400"/>
            </a:br>
            <a:r>
              <a:rPr lang="en-GB" sz="2400"/>
              <a:t>of the product/service concerned</a:t>
            </a:r>
          </a:p>
          <a:p>
            <a:pPr lvl="1"/>
            <a:r>
              <a:rPr lang="en-GB" sz="2400"/>
              <a:t>Mission statement – how relevant?</a:t>
            </a:r>
          </a:p>
          <a:p>
            <a:pPr lvl="1"/>
            <a:r>
              <a:rPr lang="en-GB" sz="2400"/>
              <a:t>Do staff represent the desired culture </a:t>
            </a:r>
            <a:br>
              <a:rPr lang="en-GB" sz="2400"/>
            </a:br>
            <a:r>
              <a:rPr lang="en-GB" sz="2400"/>
              <a:t>of the business?</a:t>
            </a:r>
          </a:p>
          <a:p>
            <a:endParaRPr lang="en-GB" sz="2800"/>
          </a:p>
          <a:p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Process</a:t>
            </a:r>
          </a:p>
        </p:txBody>
      </p:sp>
      <p:pic>
        <p:nvPicPr>
          <p:cNvPr id="8198" name="Picture 6" descr="mm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2206625"/>
            <a:ext cx="9075738" cy="305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How do people consume services?</a:t>
            </a:r>
          </a:p>
          <a:p>
            <a:pPr>
              <a:lnSpc>
                <a:spcPct val="90000"/>
              </a:lnSpc>
            </a:pPr>
            <a:r>
              <a:rPr lang="en-GB" sz="2800"/>
              <a:t>What processes do they have to go through to acquire the services?</a:t>
            </a:r>
          </a:p>
          <a:p>
            <a:pPr>
              <a:lnSpc>
                <a:spcPct val="90000"/>
              </a:lnSpc>
            </a:pPr>
            <a:r>
              <a:rPr lang="en-GB" sz="2800"/>
              <a:t>Where do they find the availability </a:t>
            </a:r>
            <a:br>
              <a:rPr lang="en-GB" sz="2800"/>
            </a:br>
            <a:r>
              <a:rPr lang="en-GB" sz="2800"/>
              <a:t>of the service?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Contact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Reminders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Registration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Subscription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Form filling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Degree of technology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Physical Environment</a:t>
            </a:r>
          </a:p>
        </p:txBody>
      </p:sp>
      <p:pic>
        <p:nvPicPr>
          <p:cNvPr id="9223" name="Picture 7" descr="mm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1908175"/>
            <a:ext cx="9029700" cy="4264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Physical Environment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>
                <a:solidFill>
                  <a:schemeClr val="accent2"/>
                </a:solidFill>
              </a:rPr>
              <a:t>The ambience, mood or physical presentation of the environment</a:t>
            </a:r>
          </a:p>
          <a:p>
            <a:pPr lvl="1"/>
            <a:r>
              <a:rPr lang="en-GB" sz="2400"/>
              <a:t>Smart/shabby?</a:t>
            </a:r>
          </a:p>
          <a:p>
            <a:pPr lvl="1"/>
            <a:r>
              <a:rPr lang="en-GB" sz="2400"/>
              <a:t>Trendy/retro/modern/old fashioned?</a:t>
            </a:r>
          </a:p>
          <a:p>
            <a:pPr lvl="1"/>
            <a:r>
              <a:rPr lang="en-GB" sz="2400"/>
              <a:t>Light/dark/bright/subdued?</a:t>
            </a:r>
          </a:p>
          <a:p>
            <a:pPr lvl="1"/>
            <a:r>
              <a:rPr lang="en-GB" sz="2400"/>
              <a:t>Romantic/chic/loud?</a:t>
            </a:r>
          </a:p>
          <a:p>
            <a:pPr lvl="1"/>
            <a:r>
              <a:rPr lang="en-GB" sz="2400"/>
              <a:t>Clean/dirty/unkempt/neat?</a:t>
            </a:r>
          </a:p>
          <a:p>
            <a:pPr lvl="1"/>
            <a:r>
              <a:rPr lang="en-GB" sz="2400"/>
              <a:t>Music?</a:t>
            </a:r>
          </a:p>
          <a:p>
            <a:pPr lvl="1"/>
            <a:r>
              <a:rPr lang="en-GB" sz="2400"/>
              <a:t>Smell?</a:t>
            </a:r>
          </a:p>
          <a:p>
            <a:endParaRPr lang="en-GB" sz="2800"/>
          </a:p>
          <a:p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Marketing Mix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b="1">
                <a:solidFill>
                  <a:schemeClr val="accent2"/>
                </a:solidFill>
              </a:rPr>
              <a:t>Blend of the mix depends upon:</a:t>
            </a:r>
          </a:p>
          <a:p>
            <a:pPr>
              <a:lnSpc>
                <a:spcPct val="90000"/>
              </a:lnSpc>
            </a:pPr>
            <a:r>
              <a:rPr lang="en-GB" sz="2400"/>
              <a:t>Marketing objectives</a:t>
            </a:r>
          </a:p>
          <a:p>
            <a:pPr>
              <a:lnSpc>
                <a:spcPct val="90000"/>
              </a:lnSpc>
            </a:pPr>
            <a:r>
              <a:rPr lang="en-GB" sz="2400"/>
              <a:t>Type of product</a:t>
            </a:r>
          </a:p>
          <a:p>
            <a:pPr>
              <a:lnSpc>
                <a:spcPct val="90000"/>
              </a:lnSpc>
            </a:pPr>
            <a:r>
              <a:rPr lang="en-GB" sz="2400"/>
              <a:t>Target market</a:t>
            </a:r>
          </a:p>
          <a:p>
            <a:pPr>
              <a:lnSpc>
                <a:spcPct val="90000"/>
              </a:lnSpc>
            </a:pPr>
            <a:r>
              <a:rPr lang="en-GB" sz="2400"/>
              <a:t>Market structure</a:t>
            </a:r>
          </a:p>
          <a:p>
            <a:pPr>
              <a:lnSpc>
                <a:spcPct val="90000"/>
              </a:lnSpc>
            </a:pPr>
            <a:r>
              <a:rPr lang="en-GB" sz="2400"/>
              <a:t>Rivals’ behaviour</a:t>
            </a:r>
          </a:p>
          <a:p>
            <a:pPr>
              <a:lnSpc>
                <a:spcPct val="90000"/>
              </a:lnSpc>
            </a:pPr>
            <a:r>
              <a:rPr lang="en-GB" sz="2400"/>
              <a:t>Global issues – culture/religion, etc.</a:t>
            </a:r>
          </a:p>
          <a:p>
            <a:pPr>
              <a:lnSpc>
                <a:spcPct val="90000"/>
              </a:lnSpc>
            </a:pPr>
            <a:r>
              <a:rPr lang="en-GB" sz="2400"/>
              <a:t>Marketing position</a:t>
            </a:r>
          </a:p>
          <a:p>
            <a:pPr>
              <a:lnSpc>
                <a:spcPct val="90000"/>
              </a:lnSpc>
            </a:pPr>
            <a:r>
              <a:rPr lang="en-GB" sz="2400"/>
              <a:t>Product portfolio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Product lifecycle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Boston Matrix</a:t>
            </a:r>
          </a:p>
          <a:p>
            <a:pPr>
              <a:lnSpc>
                <a:spcPct val="90000"/>
              </a:lnSpc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7772400" cy="701675"/>
          </a:xfrm>
        </p:spPr>
        <p:txBody>
          <a:bodyPr>
            <a:spAutoFit/>
          </a:bodyPr>
          <a:lstStyle/>
          <a:p>
            <a:r>
              <a:rPr lang="en-GB">
                <a:solidFill>
                  <a:srgbClr val="333333"/>
                </a:solidFill>
              </a:rPr>
              <a:t>The Marketing Mix</a:t>
            </a:r>
          </a:p>
        </p:txBody>
      </p:sp>
      <p:pic>
        <p:nvPicPr>
          <p:cNvPr id="3078" name="Picture 6" descr="mm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" y="1978025"/>
            <a:ext cx="8915400" cy="4194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Marketing Mix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The tools available to a business to gain the reaction it is seeking from its target market in relation to its marketing objectives</a:t>
            </a:r>
          </a:p>
          <a:p>
            <a:r>
              <a:rPr lang="en-GB" sz="2800"/>
              <a:t>7Ps – Price, Product, Promotion, Place, People, Process, Physical Environment</a:t>
            </a:r>
          </a:p>
          <a:p>
            <a:r>
              <a:rPr lang="en-GB" sz="2800"/>
              <a:t>Traditional 4Ps extended to encompass growth of service 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Price</a:t>
            </a:r>
          </a:p>
        </p:txBody>
      </p:sp>
      <p:pic>
        <p:nvPicPr>
          <p:cNvPr id="10246" name="Picture 1030" descr="m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00200"/>
            <a:ext cx="6324600" cy="4506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Price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>
                <a:solidFill>
                  <a:schemeClr val="accent2"/>
                </a:solidFill>
              </a:rPr>
              <a:t>Pricing Strategy</a:t>
            </a:r>
          </a:p>
          <a:p>
            <a:r>
              <a:rPr lang="en-GB" sz="2800"/>
              <a:t>Importance of:</a:t>
            </a:r>
          </a:p>
          <a:p>
            <a:pPr lvl="1"/>
            <a:r>
              <a:rPr lang="en-GB" sz="2400"/>
              <a:t>knowing the market</a:t>
            </a:r>
          </a:p>
          <a:p>
            <a:pPr lvl="1"/>
            <a:r>
              <a:rPr lang="en-GB" sz="2400"/>
              <a:t>elasticity</a:t>
            </a:r>
          </a:p>
          <a:p>
            <a:pPr lvl="1"/>
            <a:r>
              <a:rPr lang="en-GB" sz="2400"/>
              <a:t>keeping an eye </a:t>
            </a:r>
            <a:br>
              <a:rPr lang="en-GB" sz="2400"/>
            </a:br>
            <a:r>
              <a:rPr lang="en-GB" sz="2400"/>
              <a:t>on rivals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09600" y="5105400"/>
            <a:ext cx="3581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200">
                <a:latin typeface="Verdana" pitchFamily="34" charset="0"/>
              </a:rPr>
              <a:t>Image copyright: www.freeimages.co.uk</a:t>
            </a:r>
          </a:p>
          <a:p>
            <a:endParaRPr lang="en-GB" sz="120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GB"/>
          </a:p>
        </p:txBody>
      </p:sp>
      <p:pic>
        <p:nvPicPr>
          <p:cNvPr id="16396" name="Picture 12" descr="cards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981200"/>
            <a:ext cx="3810000" cy="28575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Product</a:t>
            </a:r>
          </a:p>
        </p:txBody>
      </p:sp>
      <p:pic>
        <p:nvPicPr>
          <p:cNvPr id="4102" name="Picture 6" descr="mm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8388" y="1676400"/>
            <a:ext cx="7008812" cy="446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Product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>
                <a:solidFill>
                  <a:schemeClr val="accent2"/>
                </a:solidFill>
              </a:rPr>
              <a:t>Methods used to improve/differentiate </a:t>
            </a:r>
            <a:br>
              <a:rPr lang="en-GB" sz="2000">
                <a:solidFill>
                  <a:schemeClr val="accent2"/>
                </a:solidFill>
              </a:rPr>
            </a:br>
            <a:r>
              <a:rPr lang="en-GB" sz="2000">
                <a:solidFill>
                  <a:schemeClr val="accent2"/>
                </a:solidFill>
              </a:rPr>
              <a:t>the product and increase sales or target sales more effectively to gain </a:t>
            </a:r>
            <a:br>
              <a:rPr lang="en-GB" sz="2000">
                <a:solidFill>
                  <a:schemeClr val="accent2"/>
                </a:solidFill>
              </a:rPr>
            </a:br>
            <a:r>
              <a:rPr lang="en-GB" sz="2000">
                <a:solidFill>
                  <a:schemeClr val="accent2"/>
                </a:solidFill>
              </a:rPr>
              <a:t>a competitive advantage e.g.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Extension strategies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Specialised versions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New editions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Improvements – real or otherwise!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Changed packaging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Technology, etc.</a:t>
            </a:r>
          </a:p>
          <a:p>
            <a:pPr>
              <a:lnSpc>
                <a:spcPct val="90000"/>
              </a:lnSpc>
            </a:pPr>
            <a:endParaRPr lang="en-GB" sz="2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648200" y="5380038"/>
            <a:ext cx="4114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200">
                <a:latin typeface="Verdana" pitchFamily="34" charset="0"/>
              </a:rPr>
              <a:t>Image copyright: www.freeimages.co.uk</a:t>
            </a:r>
          </a:p>
        </p:txBody>
      </p:sp>
      <p:pic>
        <p:nvPicPr>
          <p:cNvPr id="12299" name="Picture 11" descr="analysis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24400" y="1914525"/>
            <a:ext cx="3810000" cy="31146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Promotion</a:t>
            </a:r>
          </a:p>
        </p:txBody>
      </p:sp>
      <p:pic>
        <p:nvPicPr>
          <p:cNvPr id="5126" name="Picture 6" descr="mm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525" y="1752600"/>
            <a:ext cx="8118475" cy="4294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Promotion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905000"/>
            <a:ext cx="3810000" cy="4114800"/>
          </a:xfrm>
        </p:spPr>
        <p:txBody>
          <a:bodyPr/>
          <a:lstStyle/>
          <a:p>
            <a:r>
              <a:rPr lang="en-GB" sz="2800">
                <a:solidFill>
                  <a:schemeClr val="accent2"/>
                </a:solidFill>
              </a:rPr>
              <a:t>Strategies </a:t>
            </a:r>
            <a:br>
              <a:rPr lang="en-GB" sz="2800">
                <a:solidFill>
                  <a:schemeClr val="accent2"/>
                </a:solidFill>
              </a:rPr>
            </a:br>
            <a:r>
              <a:rPr lang="en-GB" sz="2800">
                <a:solidFill>
                  <a:schemeClr val="accent2"/>
                </a:solidFill>
              </a:rPr>
              <a:t>to make the consumer aware of the existence of a product </a:t>
            </a:r>
            <a:br>
              <a:rPr lang="en-GB" sz="2800">
                <a:solidFill>
                  <a:schemeClr val="accent2"/>
                </a:solidFill>
              </a:rPr>
            </a:br>
            <a:r>
              <a:rPr lang="en-GB" sz="2800">
                <a:solidFill>
                  <a:schemeClr val="accent2"/>
                </a:solidFill>
              </a:rPr>
              <a:t>or service</a:t>
            </a:r>
            <a:endParaRPr lang="en-GB" sz="2800"/>
          </a:p>
          <a:p>
            <a:r>
              <a:rPr lang="en-GB" sz="2800"/>
              <a:t>NOT just advertising</a:t>
            </a:r>
          </a:p>
          <a:p>
            <a:pPr>
              <a:buFontTx/>
              <a:buNone/>
            </a:pPr>
            <a:endParaRPr lang="en-GB" sz="2800"/>
          </a:p>
        </p:txBody>
      </p:sp>
      <p:pic>
        <p:nvPicPr>
          <p:cNvPr id="14346" name="Picture 10" descr="sony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122488"/>
            <a:ext cx="3810000" cy="30591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zed3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174174"/>
      </a:accent2>
      <a:accent3>
        <a:srgbClr val="FFFFFF"/>
      </a:accent3>
      <a:accent4>
        <a:srgbClr val="000000"/>
      </a:accent4>
      <a:accent5>
        <a:srgbClr val="AAE2CA"/>
      </a:accent5>
      <a:accent6>
        <a:srgbClr val="143A68"/>
      </a:accent6>
      <a:hlink>
        <a:srgbClr val="CCCCFF"/>
      </a:hlink>
      <a:folHlink>
        <a:srgbClr val="B2B2B2"/>
      </a:folHlink>
    </a:clrScheme>
    <a:fontScheme name="Bized3">
      <a:majorFont>
        <a:latin typeface="Verdana"/>
        <a:ea typeface=""/>
        <a:cs typeface="Times New Roman"/>
      </a:majorFont>
      <a:minorFont>
        <a:latin typeface="Verdan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zed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zed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Settings\cmaka\Application Data\Microsoft\Templates\Bized3.pot</Template>
  <TotalTime>141</TotalTime>
  <Words>245</Words>
  <Application>Microsoft Office PowerPoint</Application>
  <PresentationFormat>On-screen Show (4:3)</PresentationFormat>
  <Paragraphs>91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Times New Roman</vt:lpstr>
      <vt:lpstr>Verdana</vt:lpstr>
      <vt:lpstr>Arial</vt:lpstr>
      <vt:lpstr>Bized3</vt:lpstr>
      <vt:lpstr>The Marketing Mix</vt:lpstr>
      <vt:lpstr>The Marketing Mix</vt:lpstr>
      <vt:lpstr>The Marketing Mix</vt:lpstr>
      <vt:lpstr>Price</vt:lpstr>
      <vt:lpstr>Price</vt:lpstr>
      <vt:lpstr>Product</vt:lpstr>
      <vt:lpstr>Product</vt:lpstr>
      <vt:lpstr>Promotion</vt:lpstr>
      <vt:lpstr>Promotion</vt:lpstr>
      <vt:lpstr>Place</vt:lpstr>
      <vt:lpstr>Place</vt:lpstr>
      <vt:lpstr>People</vt:lpstr>
      <vt:lpstr>People</vt:lpstr>
      <vt:lpstr>Process</vt:lpstr>
      <vt:lpstr>Process</vt:lpstr>
      <vt:lpstr>Physical Environment</vt:lpstr>
      <vt:lpstr>Physical Environment</vt:lpstr>
      <vt:lpstr>The Marketing Mix</vt:lpstr>
    </vt:vector>
  </TitlesOfParts>
  <Company>University of Bristol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###The Marketing Mix - PowerPoint Presentation - Full version###</dc:title>
  <dc:creator>A Ashwin</dc:creator>
  <cp:lastModifiedBy>Shani Hartley</cp:lastModifiedBy>
  <cp:revision>30</cp:revision>
  <dcterms:created xsi:type="dcterms:W3CDTF">2004-02-11T10:50:19Z</dcterms:created>
  <dcterms:modified xsi:type="dcterms:W3CDTF">2012-03-14T05:50:19Z</dcterms:modified>
</cp:coreProperties>
</file>